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02" r:id="rId3"/>
    <p:sldId id="264" r:id="rId4"/>
    <p:sldId id="297" r:id="rId5"/>
    <p:sldId id="298" r:id="rId6"/>
    <p:sldId id="332" r:id="rId7"/>
    <p:sldId id="286" r:id="rId8"/>
    <p:sldId id="277" r:id="rId9"/>
    <p:sldId id="288" r:id="rId10"/>
    <p:sldId id="259" r:id="rId11"/>
    <p:sldId id="301" r:id="rId12"/>
    <p:sldId id="290" r:id="rId13"/>
    <p:sldId id="291" r:id="rId14"/>
    <p:sldId id="304" r:id="rId15"/>
    <p:sldId id="307" r:id="rId16"/>
    <p:sldId id="309" r:id="rId17"/>
    <p:sldId id="311" r:id="rId18"/>
    <p:sldId id="313" r:id="rId19"/>
    <p:sldId id="312" r:id="rId20"/>
    <p:sldId id="306" r:id="rId21"/>
    <p:sldId id="329" r:id="rId22"/>
    <p:sldId id="334" r:id="rId23"/>
    <p:sldId id="336" r:id="rId24"/>
    <p:sldId id="337" r:id="rId25"/>
    <p:sldId id="338" r:id="rId26"/>
    <p:sldId id="330" r:id="rId27"/>
    <p:sldId id="324" r:id="rId28"/>
    <p:sldId id="326" r:id="rId29"/>
    <p:sldId id="314" r:id="rId30"/>
    <p:sldId id="325" r:id="rId31"/>
    <p:sldId id="328" r:id="rId32"/>
    <p:sldId id="318" r:id="rId33"/>
    <p:sldId id="296" r:id="rId34"/>
    <p:sldId id="26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9" autoAdjust="0"/>
  </p:normalViewPr>
  <p:slideViewPr>
    <p:cSldViewPr>
      <p:cViewPr varScale="1">
        <p:scale>
          <a:sx n="62" d="100"/>
          <a:sy n="62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C3B65-D29A-4737-87D5-89D00DCEC0E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2F13F-56EF-4E93-9370-ECE638F03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4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13F-56EF-4E93-9370-ECE638F033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0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13F-56EF-4E93-9370-ECE638F033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7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13F-56EF-4E93-9370-ECE638F033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2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4EE4-1B80-4AF0-8BA2-778F63A07FF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CD2-AF33-48D2-A97F-301A391B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4EE4-1B80-4AF0-8BA2-778F63A07FF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CD2-AF33-48D2-A97F-301A391B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4EE4-1B80-4AF0-8BA2-778F63A07FF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CD2-AF33-48D2-A97F-301A391B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4EE4-1B80-4AF0-8BA2-778F63A07FF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CD2-AF33-48D2-A97F-301A391B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4EE4-1B80-4AF0-8BA2-778F63A07FF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CD2-AF33-48D2-A97F-301A391B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4EE4-1B80-4AF0-8BA2-778F63A07FF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CD2-AF33-48D2-A97F-301A391B7A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4EE4-1B80-4AF0-8BA2-778F63A07FF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CD2-AF33-48D2-A97F-301A391B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4EE4-1B80-4AF0-8BA2-778F63A07FF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CD2-AF33-48D2-A97F-301A391B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4EE4-1B80-4AF0-8BA2-778F63A07FF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CD2-AF33-48D2-A97F-301A391B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4EE4-1B80-4AF0-8BA2-778F63A07FF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38CD2-AF33-48D2-A97F-301A391B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4EE4-1B80-4AF0-8BA2-778F63A07FF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CD2-AF33-48D2-A97F-301A391B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A044EE4-1B80-4AF0-8BA2-778F63A07FF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E738CD2-AF33-48D2-A97F-301A391B7A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76600"/>
            <a:ext cx="9144000" cy="3581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Cataract Surgery with 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Chronic  Uveitis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											   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Prepare by Hang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Vra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md  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9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II.4.Preoperative  Planning (PP)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990600"/>
            <a:ext cx="9144000" cy="5867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planning for complication cataract in 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focuses </a:t>
            </a:r>
          </a:p>
          <a:p>
            <a:pPr marL="0" indent="0"/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 On the ocular Examination for the characteristics and                       </a:t>
            </a:r>
          </a:p>
          <a:p>
            <a:pPr marL="0" indent="0"/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 etiology of the disease, IOP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to Examine the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vitreous and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  fundus.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he uveitis is controlled prior to surgery, for at least a few </a:t>
            </a:r>
          </a:p>
          <a:p>
            <a:pPr marL="0" indent="0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     weeks, the AC should be free from cells and flare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Differentiation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between complicated or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uncomplicated cases: </a:t>
            </a:r>
          </a:p>
          <a:p>
            <a:pPr marL="973836" lvl="4" indent="-457200"/>
            <a:r>
              <a:rPr lang="en-US" sz="24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Complicated patients-&gt; systemic </a:t>
            </a:r>
            <a:r>
              <a:rPr lang="en-US" sz="24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b="1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periocular</a:t>
            </a:r>
            <a:r>
              <a:rPr lang="en-US" sz="24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therapy to </a:t>
            </a:r>
            <a:r>
              <a:rPr lang="en-US" sz="24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maintain quiescent inflammation</a:t>
            </a:r>
            <a:r>
              <a:rPr lang="en-US" sz="24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4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those in whom surgery is expected to </a:t>
            </a:r>
            <a:r>
              <a:rPr lang="en-US" sz="24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be technically </a:t>
            </a:r>
            <a:r>
              <a:rPr lang="en-US" sz="24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en-US" sz="24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5236" lvl="3" indent="-457200"/>
            <a:r>
              <a:rPr lang="en-US" sz="24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Uncomplicated patients </a:t>
            </a:r>
            <a:r>
              <a:rPr lang="en-US" sz="24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uveitis is controlled with topical </a:t>
            </a:r>
            <a:r>
              <a:rPr lang="en-US" sz="24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	 corticosteroids and </a:t>
            </a:r>
            <a:r>
              <a:rPr lang="en-US" sz="24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whom routine surgery </a:t>
            </a:r>
            <a:r>
              <a:rPr lang="en-US" sz="24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is expected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577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guidelines </a:t>
            </a:r>
            <a:r>
              <a:rPr lang="en-US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for patient preparation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Complicated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cases: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Topical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periocular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steroids 2-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months before surgery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NSAIDs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severe cases of inflammation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antibiotic when infective etiology is suspected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Preoperatively: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mg/kg/day of oral prednisolone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for 2 weeks plus prednisolone acetate 1%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drop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8/day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and topical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NSAIDs 1 drop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4 times per day</a:t>
            </a:r>
          </a:p>
          <a:p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Uncomplicated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cases: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Topical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steroids as prescribed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to maintain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inflammation as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low as possible before surgery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2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"/>
            <a:ext cx="9144000" cy="74676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II.5. Visual </a:t>
            </a:r>
            <a:r>
              <a:rPr lang="en-US" sz="32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Prognosis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Visual prognosis depends on the preoperative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control  of </a:t>
            </a:r>
          </a:p>
          <a:p>
            <a:pPr marL="0" indent="0"/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inflammation and </a:t>
            </a: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status of the posterior pole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Etiologic diagnosis of the uveitis will be useful to determine if </a:t>
            </a:r>
            <a:endParaRPr lang="en-US" sz="26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specific treatment </a:t>
            </a: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provided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Proper management of inflammation can result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surprisingly </a:t>
            </a:r>
          </a:p>
          <a:p>
            <a:pPr marL="0" indent="0"/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good visual results </a:t>
            </a:r>
            <a:endParaRPr lang="en-US" sz="26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inimum </a:t>
            </a: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3 </a:t>
            </a:r>
            <a:r>
              <a:rPr lang="en-US" sz="2600" b="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is necessary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before surgery, topical</a:t>
            </a: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6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b="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periocular</a:t>
            </a: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systemic steroids and </a:t>
            </a: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systemic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immunosuppressant </a:t>
            </a:r>
            <a:endParaRPr lang="en-US" sz="26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can </a:t>
            </a: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used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Selection of an intraocular lens may influence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visual prognosis.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It is also important to remember that inflammation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juvenile  Chronic arthritis </a:t>
            </a:r>
            <a:r>
              <a:rPr lang="en-US" sz="26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tends to worsen after </a:t>
            </a:r>
            <a:r>
              <a:rPr lang="en-US" sz="26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cataract surgery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6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III. Surgical </a:t>
            </a:r>
            <a:r>
              <a:rPr lang="en-US" sz="32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Planning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>
            <a:normAutofit/>
          </a:bodyPr>
          <a:lstStyle/>
          <a:p>
            <a:pPr marL="0" lvl="0" indent="0"/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III.1. Patient Preparation </a:t>
            </a:r>
          </a:p>
          <a:p>
            <a:pPr marL="0" lvl="0" indent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	III.1.1. Algorithm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Decision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Cataract in Uveitis (IOIS)</a:t>
            </a:r>
          </a:p>
          <a:p>
            <a:pPr lvl="0"/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	III.2. Surgical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Procedure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endParaRPr lang="en-US" sz="28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	III.3. Choice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Intraocular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Lens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III.3.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/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	III.4. Intraoperative Managements</a:t>
            </a:r>
          </a:p>
          <a:p>
            <a:pPr lvl="0"/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	III.4.1. Intraoperative Techniques</a:t>
            </a:r>
          </a:p>
          <a:p>
            <a:pPr lvl="0"/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	III.4.2. Intraoperative Treatments </a:t>
            </a:r>
          </a:p>
          <a:p>
            <a:pPr lvl="0"/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0"/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8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0"/>
            <a:ext cx="9144000" cy="853440"/>
          </a:xfrm>
        </p:spPr>
        <p:txBody>
          <a:bodyPr/>
          <a:lstStyle/>
          <a:p>
            <a:pPr marL="342900" lvl="0" indent="-342900">
              <a:spcBef>
                <a:spcPts val="800"/>
              </a:spcBef>
            </a:pPr>
            <a:r>
              <a:rPr lang="en-US" sz="3200" b="1" cap="none" dirty="0" smtClean="0">
                <a:solidFill>
                  <a:srgbClr val="1B1C2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III.1</a:t>
            </a:r>
            <a:r>
              <a:rPr lang="en-US" sz="3200" b="1" cap="none" dirty="0">
                <a:solidFill>
                  <a:srgbClr val="1B1C2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3200" b="1" cap="none" dirty="0" smtClean="0">
                <a:solidFill>
                  <a:srgbClr val="1B1C2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PATIENT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" y="914400"/>
            <a:ext cx="9144000" cy="5757372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All patient must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takes into consideration the etiology of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uveitis and the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cause of the vision loss,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achieve visual improvement</a:t>
            </a:r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order to avoid unrealistic expectations by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patient, </a:t>
            </a:r>
          </a:p>
          <a:p>
            <a:pPr marL="0" indent="0"/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because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not only cataract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main cause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visual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loss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but also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optic nerve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atrophy,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vitreous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opacification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retinal damage</a:t>
            </a:r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Similarly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the surgeon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must consider of associated surgery,</a:t>
            </a:r>
          </a:p>
          <a:p>
            <a:pPr marL="0" indent="0"/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such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glaucoma surgery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vitrectomy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days to 1 week before surgery, the patient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should receive a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topical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steroid 1x8 daily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topical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NSAID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1x4 daily.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0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III.1.1. Algorithm Decision for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Cataract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	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Uveitis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00138"/>
            <a:ext cx="9144000" cy="575786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Complications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Systemic or </a:t>
            </a:r>
            <a:r>
              <a:rPr lang="en-US" sz="28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periocular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therapy needed prior to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surgery</a:t>
            </a:r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Topical or </a:t>
            </a:r>
            <a:r>
              <a:rPr lang="en-US" sz="28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periocular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steroids 3 months before surgery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NSAIDs in severe cases of inflammation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Specific antibiotics when an infective etiology (TB or syphilis) suspected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High IOP associated with chronic use of topical steroids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Control IOP 2–3 weeks prior to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surgery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reoperatively</a:t>
            </a:r>
            <a:r>
              <a:rPr lang="en-US" sz="2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lvl="0" indent="0">
              <a:spcBef>
                <a:spcPts val="0"/>
              </a:spcBef>
            </a:pPr>
            <a:r>
              <a:rPr lang="en-US" sz="2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2 </a:t>
            </a:r>
            <a:r>
              <a:rPr lang="en-US" sz="2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days to </a:t>
            </a:r>
            <a:r>
              <a:rPr lang="en-US" sz="2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2 weeks </a:t>
            </a:r>
            <a:r>
              <a:rPr lang="en-US" sz="2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before surgery:</a:t>
            </a:r>
          </a:p>
          <a:p>
            <a:pPr marL="0" lvl="0" indent="0">
              <a:spcBef>
                <a:spcPts val="0"/>
              </a:spcBef>
            </a:pPr>
            <a:r>
              <a:rPr lang="en-US" sz="2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- 1 </a:t>
            </a:r>
            <a:r>
              <a:rPr lang="en-US" sz="2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mg/kg/day of oral prednisolone for 2 weeks</a:t>
            </a:r>
          </a:p>
          <a:p>
            <a:pPr marL="0" lvl="0" indent="0">
              <a:spcBef>
                <a:spcPts val="0"/>
              </a:spcBef>
            </a:pPr>
            <a:r>
              <a:rPr lang="en-US" sz="2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- Children </a:t>
            </a:r>
            <a:r>
              <a:rPr lang="en-US" sz="2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systemic steroids should not go beyond 3 </a:t>
            </a:r>
            <a:r>
              <a:rPr lang="en-US" sz="2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months</a:t>
            </a:r>
          </a:p>
          <a:p>
            <a:pPr marL="0" lvl="0" indent="0">
              <a:spcBef>
                <a:spcPts val="0"/>
              </a:spcBef>
            </a:pPr>
            <a:r>
              <a:rPr lang="en-US" sz="2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prednisolone </a:t>
            </a:r>
            <a:r>
              <a:rPr lang="en-US" sz="2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acetate 1% </a:t>
            </a:r>
            <a:r>
              <a:rPr lang="en-US" sz="2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daily, </a:t>
            </a:r>
            <a:r>
              <a:rPr lang="en-US" sz="2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and topical </a:t>
            </a:r>
            <a:r>
              <a:rPr lang="en-US" sz="2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NSAIDs </a:t>
            </a:r>
            <a:r>
              <a:rPr lang="en-US" sz="2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daily 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2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21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Associated glaucoma</a:t>
            </a:r>
            <a:r>
              <a:rPr lang="en-US" sz="32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b="1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with 1 medication for glaucoma → medical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Rx,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with drops prior to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surgery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with 2 medications for glaucoma →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      combined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surgery: filtering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+ + </a:t>
            </a:r>
            <a:r>
              <a:rPr lang="en-US" sz="280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mitomycin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C → 0.02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mg/ml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soaked sponge for 2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with 3 medications for glaucoma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→ 	combined surgery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but if it fails → </a:t>
            </a:r>
            <a:r>
              <a:rPr lang="en-US" sz="280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Molteno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implant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steroid-induced glaucoma → temporary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immunosuppressive agents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2 weeks prior to surgery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0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Associated vitreous opacity</a:t>
            </a:r>
            <a:r>
              <a:rPr lang="en-US" sz="28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600" b="1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Do a B-scan, to find the RD</a:t>
            </a:r>
          </a:p>
          <a:p>
            <a:endParaRPr lang="en-US" sz="32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Perform </a:t>
            </a:r>
            <a:r>
              <a:rPr lang="en-US" sz="3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combined surgery: pars </a:t>
            </a:r>
            <a:r>
              <a:rPr lang="en-US" sz="320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plana</a:t>
            </a:r>
            <a:r>
              <a:rPr lang="en-US" sz="3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vitrectomy</a:t>
            </a:r>
            <a:r>
              <a:rPr lang="en-US" sz="3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Cataract or </a:t>
            </a:r>
            <a:r>
              <a:rPr lang="en-US" sz="3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pars </a:t>
            </a:r>
            <a:r>
              <a:rPr lang="en-US" sz="320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plana</a:t>
            </a:r>
            <a:r>
              <a:rPr lang="en-US" sz="3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vitrectomy</a:t>
            </a:r>
            <a:endParaRPr lang="en-US" sz="32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320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lensectomy</a:t>
            </a:r>
            <a:r>
              <a:rPr lang="en-US" sz="3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in cases of uveitis with </a:t>
            </a:r>
            <a:r>
              <a:rPr lang="en-US" sz="320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vitreitis</a:t>
            </a:r>
            <a:endParaRPr lang="en-US" sz="320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25G </a:t>
            </a:r>
            <a:r>
              <a:rPr lang="en-US" sz="3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→ use for </a:t>
            </a:r>
            <a:r>
              <a:rPr lang="en-US" sz="320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vitrectomy</a:t>
            </a:r>
            <a:r>
              <a:rPr lang="en-US" sz="3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is recommended.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7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798"/>
            <a:ext cx="9144000" cy="1184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Management after Surgery:</a:t>
            </a:r>
            <a:endParaRPr lang="en-US" sz="24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Fibrinoid</a:t>
            </a: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reaction </a:t>
            </a:r>
            <a:r>
              <a:rPr lang="en-US" sz="26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immediately after surgery </a:t>
            </a: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→injection </a:t>
            </a:r>
            <a:r>
              <a:rPr lang="en-US" sz="26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	500–	700       units of streptokinase </a:t>
            </a:r>
            <a:r>
              <a:rPr lang="en-US" sz="26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or recombinant tissue </a:t>
            </a: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plasminogen 	activator</a:t>
            </a:r>
            <a:r>
              <a:rPr lang="en-US" sz="26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10–25 mg in anterior </a:t>
            </a: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chamber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6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Dexamethasone </a:t>
            </a:r>
            <a:r>
              <a:rPr lang="en-US" sz="26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phosphate 400 mg into the </a:t>
            </a: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26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suggested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6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Triamcinolone </a:t>
            </a:r>
            <a:r>
              <a:rPr lang="en-US" sz="26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acetate injected into the </a:t>
            </a: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VC in </a:t>
            </a:r>
            <a:r>
              <a:rPr lang="en-US" sz="26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combined </a:t>
            </a: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Cataract 	+ </a:t>
            </a:r>
            <a:r>
              <a:rPr lang="en-US" sz="26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pars </a:t>
            </a:r>
            <a:r>
              <a:rPr lang="en-US" sz="260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plana</a:t>
            </a:r>
            <a:r>
              <a:rPr lang="en-US" sz="26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vitrectomy</a:t>
            </a: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60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Systemic </a:t>
            </a:r>
            <a:r>
              <a:rPr lang="en-US" sz="26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steroids for 2 weeks with gradual tapering over 15 </a:t>
            </a: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days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6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In </a:t>
            </a:r>
            <a:r>
              <a:rPr lang="en-US" sz="26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more severe cases → 1–1.5 mg/kg/day of prednisone + </a:t>
            </a: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intensive 	topical </a:t>
            </a:r>
            <a:r>
              <a:rPr lang="en-US" sz="26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steroid drops &amp; tapered soon </a:t>
            </a:r>
            <a:r>
              <a:rPr lang="en-US" sz="26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afterwards</a:t>
            </a:r>
            <a:endParaRPr lang="en-US" sz="26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1B1C20"/>
              </a:solidFill>
              <a:latin typeface="MyriadPro-Regular"/>
            </a:endParaRPr>
          </a:p>
          <a:p>
            <a:endParaRPr lang="en-US" dirty="0">
              <a:solidFill>
                <a:srgbClr val="1B1C20"/>
              </a:solidFill>
              <a:latin typeface="MyriadPro-Regular"/>
            </a:endParaRPr>
          </a:p>
          <a:p>
            <a:endParaRPr lang="en-US" dirty="0" smtClean="0">
              <a:solidFill>
                <a:srgbClr val="1B1C20"/>
              </a:solidFill>
              <a:latin typeface="MyriadPro-Regular"/>
            </a:endParaRPr>
          </a:p>
          <a:p>
            <a:endParaRPr lang="en-US" dirty="0">
              <a:solidFill>
                <a:srgbClr val="1B1C20"/>
              </a:solidFill>
              <a:latin typeface="MyriadPro-Regular"/>
            </a:endParaRPr>
          </a:p>
          <a:p>
            <a:endParaRPr lang="en-US" dirty="0" smtClean="0">
              <a:solidFill>
                <a:srgbClr val="1B1C20"/>
              </a:solidFill>
              <a:latin typeface="MyriadPro-Regular"/>
            </a:endParaRPr>
          </a:p>
          <a:p>
            <a:endParaRPr lang="en-US" dirty="0">
              <a:solidFill>
                <a:srgbClr val="1B1C20"/>
              </a:solidFill>
              <a:latin typeface="MyriadPro-Regular"/>
            </a:endParaRPr>
          </a:p>
          <a:p>
            <a:endParaRPr lang="en-US" dirty="0" smtClean="0">
              <a:solidFill>
                <a:srgbClr val="1B1C20"/>
              </a:solidFill>
              <a:latin typeface="MyriadPro-Regular"/>
            </a:endParaRPr>
          </a:p>
          <a:p>
            <a:endParaRPr lang="en-US" dirty="0">
              <a:solidFill>
                <a:srgbClr val="1B1C20"/>
              </a:solidFill>
              <a:latin typeface="MyriadPro-Regular"/>
            </a:endParaRPr>
          </a:p>
          <a:p>
            <a:endParaRPr lang="en-US" dirty="0" smtClean="0">
              <a:solidFill>
                <a:srgbClr val="1B1C20"/>
              </a:solidFill>
              <a:latin typeface="MyriadPro-Regular"/>
            </a:endParaRPr>
          </a:p>
          <a:p>
            <a:endParaRPr lang="en-US" dirty="0">
              <a:solidFill>
                <a:srgbClr val="1B1C20"/>
              </a:solidFill>
              <a:latin typeface="MyriadPro-Regular"/>
            </a:endParaRPr>
          </a:p>
          <a:p>
            <a:endParaRPr lang="en-US" dirty="0" smtClean="0">
              <a:solidFill>
                <a:srgbClr val="1B1C20"/>
              </a:solidFill>
              <a:latin typeface="MyriadPro-Regular"/>
            </a:endParaRPr>
          </a:p>
          <a:p>
            <a:endParaRPr lang="en-US" dirty="0">
              <a:solidFill>
                <a:srgbClr val="1B1C20"/>
              </a:solidFill>
              <a:latin typeface="MyriadPro-Regular"/>
            </a:endParaRPr>
          </a:p>
          <a:p>
            <a:endParaRPr lang="en-US" dirty="0" smtClean="0">
              <a:solidFill>
                <a:srgbClr val="1B1C20"/>
              </a:solidFill>
              <a:latin typeface="MyriadPro-Regular"/>
            </a:endParaRPr>
          </a:p>
          <a:p>
            <a:endParaRPr lang="en-US" dirty="0">
              <a:solidFill>
                <a:srgbClr val="1B1C20"/>
              </a:solidFill>
              <a:latin typeface="MyriadPro-Regular"/>
            </a:endParaRPr>
          </a:p>
          <a:p>
            <a:endParaRPr lang="en-US" dirty="0" smtClean="0">
              <a:solidFill>
                <a:srgbClr val="1B1C20"/>
              </a:solidFill>
              <a:latin typeface="MyriadPro-Regular"/>
            </a:endParaRPr>
          </a:p>
          <a:p>
            <a:endParaRPr lang="en-US" dirty="0">
              <a:solidFill>
                <a:srgbClr val="1B1C20"/>
              </a:solidFill>
              <a:latin typeface="MyriadPro-Regular"/>
            </a:endParaRPr>
          </a:p>
          <a:p>
            <a:endParaRPr lang="en-US" dirty="0" smtClean="0">
              <a:solidFill>
                <a:srgbClr val="1B1C20"/>
              </a:solidFill>
              <a:latin typeface="MyriadPro-Regular"/>
            </a:endParaRPr>
          </a:p>
          <a:p>
            <a:endParaRPr lang="en-US" dirty="0">
              <a:solidFill>
                <a:srgbClr val="1B1C20"/>
              </a:solidFill>
              <a:latin typeface="MyriadPro-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08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8343900" cy="929640"/>
          </a:xfrm>
        </p:spPr>
        <p:txBody>
          <a:bodyPr/>
          <a:lstStyle/>
          <a:p>
            <a:r>
              <a:rPr lang="en-US" sz="3200" dirty="0" smtClean="0"/>
              <a:t>Uncomplicated Cases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Uveitis controlled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→ topical steroids Routine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surgery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is anticipated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No surgery when &gt; 10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cells per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high magnification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</a:p>
          <a:p>
            <a:pPr marL="0" indent="0"/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detected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anterior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chamber, only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case that doesn´t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need inflammatory control prior to surgery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Prednisolone or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dexamethasone 4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times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per day immediately after surgery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tapering over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following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4–6 weeks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3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19600" cy="617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I-Introduction</a:t>
            </a:r>
          </a:p>
          <a:p>
            <a:r>
              <a:rPr lang="en-US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II-Preoperative </a:t>
            </a:r>
            <a:r>
              <a:rPr lang="en-US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Condition </a:t>
            </a:r>
            <a:r>
              <a:rPr lang="en-US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for Surgery:</a:t>
            </a:r>
          </a:p>
          <a:p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II.1. Inflammation</a:t>
            </a:r>
            <a:endParaRPr lang="en-US" sz="24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II.2. Ophthalmic Evaluation </a:t>
            </a:r>
          </a:p>
          <a:p>
            <a:r>
              <a:rPr lang="en-US" sz="24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II. 3. Management </a:t>
            </a:r>
            <a:r>
              <a:rPr lang="en-US" sz="24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	      	Associated Glaucoma </a:t>
            </a:r>
          </a:p>
          <a:p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II.4. Preoperative Planning</a:t>
            </a:r>
          </a:p>
          <a:p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II.5. Visual </a:t>
            </a:r>
            <a:r>
              <a:rPr lang="en-US" sz="24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Prognosis </a:t>
            </a:r>
            <a:endParaRPr lang="en-US" sz="240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1B1C20"/>
                </a:solidFill>
                <a:latin typeface="MinionPro-Regular"/>
              </a:rPr>
              <a:t>	</a:t>
            </a:r>
            <a:endParaRPr lang="en-US" sz="2400" dirty="0" smtClean="0">
              <a:solidFill>
                <a:srgbClr val="1B1C20"/>
              </a:solidFill>
              <a:latin typeface="MinionPro-Regular"/>
            </a:endParaRPr>
          </a:p>
          <a:p>
            <a:endParaRPr lang="en-US" sz="24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0" dirty="0" smtClean="0">
              <a:solidFill>
                <a:srgbClr val="1B1C20"/>
              </a:solidFill>
              <a:latin typeface="MinionPro-Regular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685800"/>
            <a:ext cx="4648200" cy="61722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III. Surgical Planning </a:t>
            </a:r>
            <a:r>
              <a:rPr lang="en-US" sz="22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20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Preparation</a:t>
            </a:r>
          </a:p>
          <a:p>
            <a:pPr marL="0" lvl="0" indent="0"/>
            <a:r>
              <a:rPr lang="en-US" sz="24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III.1.1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Algorithm Decision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	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Cataract in Uveitis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III.2. </a:t>
            </a:r>
            <a:r>
              <a:rPr lang="en-US" sz="24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Surgical Procedure </a:t>
            </a:r>
          </a:p>
          <a:p>
            <a:pPr lvl="0"/>
            <a:r>
              <a:rPr lang="en-US" sz="24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III.3. </a:t>
            </a:r>
            <a:r>
              <a:rPr lang="en-US" sz="24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Choice of </a:t>
            </a:r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IOLs  </a:t>
            </a:r>
            <a:endParaRPr lang="en-US" sz="24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III.4. Intraoperative     </a:t>
            </a:r>
            <a:r>
              <a:rPr lang="en-US" sz="24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      	  </a:t>
            </a:r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Managements</a:t>
            </a:r>
          </a:p>
          <a:p>
            <a:pPr lvl="0"/>
            <a:r>
              <a:rPr lang="en-US" sz="24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III.4.1. Intra/O Techniques</a:t>
            </a:r>
          </a:p>
          <a:p>
            <a:pPr lvl="0"/>
            <a:r>
              <a:rPr lang="en-US" sz="24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III.4.2. Intra/O Treatments</a:t>
            </a:r>
          </a:p>
          <a:p>
            <a:pPr lvl="0"/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IV. Control Postoperative </a:t>
            </a:r>
            <a:r>
              <a:rPr lang="en-US" sz="240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Inflams</a:t>
            </a:r>
            <a:endParaRPr lang="en-US" sz="24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V. Complications</a:t>
            </a:r>
          </a:p>
          <a:p>
            <a:r>
              <a:rPr lang="en-US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VI. Postoperative </a:t>
            </a:r>
            <a:r>
              <a:rPr lang="en-US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Follow-up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7724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Cataract Surgery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with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Chronic  Uveitis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508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marL="342900" lvl="0" indent="-342900">
              <a:spcBef>
                <a:spcPts val="800"/>
              </a:spcBef>
            </a:pPr>
            <a:r>
              <a:rPr lang="en-US" sz="3200" b="1" cap="none" dirty="0" smtClean="0">
                <a:solidFill>
                  <a:srgbClr val="1B1C2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III.2. SURGICAL PROCEDURE </a:t>
            </a:r>
            <a:endParaRPr lang="en-US" sz="3200" b="1" cap="none" dirty="0">
              <a:solidFill>
                <a:srgbClr val="1B1C2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914400"/>
            <a:ext cx="9144000" cy="59436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Cataract surgery in </a:t>
            </a:r>
            <a:r>
              <a:rPr lang="en-US" sz="28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uveitic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eyes with inactive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inflammation for several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months can be performed similarly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Followed by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implantation of a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foldable, 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heparin surface-modified (HSM) PMMA IOLs 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/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Good pupillary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dilation is commonly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not difficult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to achieve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uveitic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eyes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/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Long-standing uveitis is often a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ssociated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with extensive posterior </a:t>
            </a:r>
            <a:r>
              <a:rPr lang="en-US" sz="28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synechiae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and atrophy of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iris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sphincter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muscle is more difficult during surgery.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54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13520" cy="853440"/>
          </a:xfrm>
        </p:spPr>
        <p:txBody>
          <a:bodyPr/>
          <a:lstStyle/>
          <a:p>
            <a:r>
              <a:rPr lang="en-US" sz="32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III.3. Choice of Intraocular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>
            <a:no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decision of whether to implant an intraocular lens (IOL) in </a:t>
            </a:r>
            <a:r>
              <a:rPr lang="en-US" sz="28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uveitic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eyes remains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controversial 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IOL implantation in </a:t>
            </a:r>
            <a:r>
              <a:rPr lang="en-US" sz="28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uveitic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patients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depends on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4"/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uveitis</a:t>
            </a:r>
          </a:p>
          <a:p>
            <a:pPr lvl="4"/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Severity 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inflammation</a:t>
            </a:r>
          </a:p>
          <a:p>
            <a:pPr lvl="4"/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Frequency 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recurrent uveitis periods</a:t>
            </a:r>
          </a:p>
          <a:p>
            <a:pPr lvl="4"/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segment status (</a:t>
            </a:r>
            <a:r>
              <a:rPr lang="en-US" sz="24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synechiae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endothelial plaques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etc.)</a:t>
            </a:r>
          </a:p>
          <a:p>
            <a:pPr lvl="4"/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segment status (</a:t>
            </a:r>
            <a:r>
              <a:rPr lang="en-US" sz="24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vitrectomized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eye</a:t>
            </a:r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silicone 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oil filled)</a:t>
            </a:r>
          </a:p>
          <a:p>
            <a:pPr lvl="4"/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endParaRPr lang="en-US" sz="24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Density 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cataract</a:t>
            </a:r>
          </a:p>
          <a:p>
            <a:pPr lvl="4"/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Expected 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visual outcome</a:t>
            </a:r>
          </a:p>
          <a:p>
            <a:pPr lvl="4"/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surgical technique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7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Hydrophilic </a:t>
            </a:r>
            <a:r>
              <a:rPr lang="en-US" dirty="0" smtClean="0"/>
              <a:t>Acrylate IOLs </a:t>
            </a:r>
            <a:r>
              <a:rPr lang="en-US" dirty="0"/>
              <a:t>and Uveitis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Hydrophilic IOLs can be used in almost every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uveitis case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 regardless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severity of the disease and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Postoperative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 expected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inflammatory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best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biocompatibility as described above and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 are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sed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worldwide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these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cases. </a:t>
            </a:r>
          </a:p>
          <a:p>
            <a:pPr marL="0" indent="0"/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pediatric cases, when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Surgeon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unsure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the long-term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tolerance of this material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. In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cases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a heparin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Surface Modified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PMMA IOL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safe choice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96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dirty="0"/>
              <a:t>Hydrophobic </a:t>
            </a:r>
            <a:r>
              <a:rPr lang="en-US" dirty="0" smtClean="0"/>
              <a:t>Acrylate IOLs </a:t>
            </a:r>
            <a:r>
              <a:rPr lang="en-US" dirty="0"/>
              <a:t>and Uveitis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8351"/>
            <a:ext cx="9144000" cy="578964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There are numerous reports that implantation of hydrophobic acrylate foldable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IOLs are well tolerated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uncomplicated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cataract surgery in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uveitic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patients.</a:t>
            </a:r>
          </a:p>
          <a:p>
            <a:pPr>
              <a:buFont typeface="Wingdings" pitchFamily="2" charset="2"/>
              <a:buChar char="ü"/>
            </a:pP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advantage of reduced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PCO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generally younger </a:t>
            </a:r>
            <a:r>
              <a:rPr lang="en-US" sz="2800" b="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uveitic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patients. </a:t>
            </a:r>
          </a:p>
          <a:p>
            <a:pPr>
              <a:buFont typeface="Wingdings" pitchFamily="2" charset="2"/>
              <a:buChar char="ü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cell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adherence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attraction of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foreign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body giant cells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igher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hydrophobic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acrylate IOLs.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Therefore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they are only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recommended in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minimally invasive cases.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00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dirty="0"/>
              <a:t>Hydrophobic </a:t>
            </a:r>
            <a:r>
              <a:rPr lang="en-US" dirty="0" smtClean="0"/>
              <a:t>Silicone IOLs </a:t>
            </a:r>
            <a:r>
              <a:rPr lang="en-US" dirty="0"/>
              <a:t>and Uveitis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579849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general, hydrophobic silicone IOLs are not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recommended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uveitis cataract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surgery.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tend to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provoke anterior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capsule fibrosis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display a high degree of cell adhesion.</a:t>
            </a:r>
          </a:p>
        </p:txBody>
      </p:sp>
    </p:spTree>
    <p:extLst>
      <p:ext uri="{BB962C8B-B14F-4D97-AF65-F5344CB8AC3E}">
        <p14:creationId xmlns:p14="http://schemas.microsoft.com/office/powerpoint/2010/main" val="2087154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"/>
            <a:ext cx="8343900" cy="731520"/>
          </a:xfrm>
        </p:spPr>
        <p:txBody>
          <a:bodyPr/>
          <a:lstStyle/>
          <a:p>
            <a:r>
              <a:rPr lang="en-US" dirty="0"/>
              <a:t>PMMA IOLs and Uveitis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071572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PMMA IOLs with heparin surface modification have been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for a long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standard IOL choice in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uveitis cataract surgery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still are a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safe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choice in any indication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the large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incisions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up to 7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mm may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postoperative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breakdown of the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blood–aqueous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barrier,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thus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resulting in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amount of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postoperative inflammation.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Nevertheless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HSMPMMA IOLs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can still be regarded as a safe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lternative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hydrophilic foldable IOLs, especially in younger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or pediatric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6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" y="2286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Contraindications for cataract surgery with</a:t>
            </a:r>
          </a:p>
          <a:p>
            <a:r>
              <a:rPr lang="en-US" sz="28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IOL implantation may include:</a:t>
            </a:r>
          </a:p>
          <a:p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– Lens opacities not causing decreased vision</a:t>
            </a:r>
          </a:p>
          <a:p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– Inflammatory </a:t>
            </a:r>
            <a:r>
              <a:rPr lang="en-US" sz="280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choroidal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effusion</a:t>
            </a:r>
          </a:p>
          <a:p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– Any acute uveitis form</a:t>
            </a:r>
          </a:p>
          <a:p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– Exudative retinal detachment</a:t>
            </a:r>
          </a:p>
          <a:p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Hypotony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due to </a:t>
            </a:r>
            <a:r>
              <a:rPr lang="en-US" sz="280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cyclitic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membranes</a:t>
            </a:r>
          </a:p>
          <a:p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– Chronic untreatable CME with macular</a:t>
            </a:r>
          </a:p>
          <a:p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damage</a:t>
            </a:r>
            <a:endParaRPr lang="en-US" sz="280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– Poor prognosis for visual improvement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03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43900" cy="762000"/>
          </a:xfrm>
        </p:spPr>
        <p:txBody>
          <a:bodyPr/>
          <a:lstStyle/>
          <a:p>
            <a:r>
              <a:rPr lang="en-US" sz="32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III.4. Intraoperative MANAGEMENTS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III.4.1. Intraoperative Techniques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synechiae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can be dissected with forceps, a blunt spatula or even with viscoelastic 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solutions </a:t>
            </a:r>
          </a:p>
          <a:p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pupil can then be expanded mechanically and, if needed, held in position with iris hooks or other expansion 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devices </a:t>
            </a:r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pupil can 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 expanded 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Vannas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Scissors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 cases, traditional in-the-bag placement of the IOL is 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preferred, and some in sulcus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6945868"/>
            <a:ext cx="1562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Kuglen</a:t>
            </a:r>
            <a:r>
              <a:rPr lang="en-US" dirty="0">
                <a:solidFill>
                  <a:srgbClr val="000000"/>
                </a:solidFill>
              </a:rPr>
              <a:t> hooks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43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2129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0"/>
            <a:ext cx="23590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286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286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4082534"/>
            <a:ext cx="2076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B1C20"/>
                </a:solidFill>
                <a:latin typeface="MinionPro-Regular"/>
              </a:rPr>
              <a:t>Beehler</a:t>
            </a:r>
            <a:r>
              <a:rPr lang="en-US" dirty="0">
                <a:solidFill>
                  <a:srgbClr val="1B1C20"/>
                </a:solidFill>
                <a:latin typeface="MinionPro-Regular"/>
              </a:rPr>
              <a:t> pupil dilator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28098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9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-30480"/>
            <a:ext cx="9144000" cy="5605462"/>
          </a:xfrm>
        </p:spPr>
        <p:txBody>
          <a:bodyPr>
            <a:noAutofit/>
          </a:bodyPr>
          <a:lstStyle/>
          <a:p>
            <a:pPr marL="0" indent="0"/>
            <a:r>
              <a:rPr lang="en-US" sz="32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III.4.2. Intraoperative Treatments: </a:t>
            </a:r>
          </a:p>
          <a:p>
            <a:pPr marL="0" indent="0"/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Intraocular dexamethasone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(400 </a:t>
            </a:r>
            <a:r>
              <a:rPr lang="en-US" sz="28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μg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) may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be instilled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AC  when the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wound is closed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Alternatively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triamcinolone acetate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may be injected into the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end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combined cataract and posterior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segment surgery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At the end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surgery, an intraoperative antibiotic such as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0.1 cc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can be injected.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2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8489272" cy="6858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I-Introduction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6096000"/>
          </a:xfrm>
        </p:spPr>
        <p:txBody>
          <a:bodyPr>
            <a:normAutofit fontScale="92500" lnSpcReduction="20000"/>
          </a:bodyPr>
          <a:lstStyle/>
          <a:p>
            <a:pPr marL="114300" lvl="0" indent="0">
              <a:buClr>
                <a:srgbClr val="93A299"/>
              </a:buClr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ataracts is common complication of  long time chronic uveitis, occurring as a complication of both disease process and the corticosteroids used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Rx its.</a:t>
            </a:r>
            <a:r>
              <a:rPr lang="en-US" sz="22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>
              <a:buClr>
                <a:srgbClr val="93A299"/>
              </a:buClr>
            </a:pP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Unusually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cataract formation: </a:t>
            </a:r>
          </a:p>
          <a:p>
            <a:pPr marL="580644" lvl="2" indent="-342900">
              <a:buClr>
                <a:srgbClr val="93A299"/>
              </a:buClr>
              <a:buFont typeface="Wingdings" pitchFamily="2" charset="2"/>
              <a:buChar char="Ø"/>
            </a:pPr>
            <a:r>
              <a:rPr lang="en-US" sz="26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PS, iris atrophy, iris neovascularization, or secondary </a:t>
            </a:r>
            <a:r>
              <a:rPr lang="en-US" sz="26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glaucoma, </a:t>
            </a:r>
            <a:r>
              <a:rPr lang="en-US" sz="26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are severe degree of inflammatory damage to the anterior segment</a:t>
            </a:r>
          </a:p>
          <a:p>
            <a:pPr marL="580644" lvl="2" indent="-342900">
              <a:buClr>
                <a:srgbClr val="93A299"/>
              </a:buClr>
              <a:buFont typeface="Wingdings" pitchFamily="2" charset="2"/>
              <a:buChar char="Ø"/>
            </a:pPr>
            <a:endParaRPr lang="en-US" sz="2600" b="1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0644" lvl="2" indent="-342900">
              <a:buClr>
                <a:srgbClr val="93A299"/>
              </a:buClr>
              <a:buFont typeface="Wingdings" pitchFamily="2" charset="2"/>
              <a:buChar char="Ø"/>
            </a:pPr>
            <a:r>
              <a:rPr lang="en-US" sz="26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PS may be etiologically </a:t>
            </a:r>
            <a:r>
              <a:rPr lang="en-US" sz="26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6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localized lens opacities  (this may be on the basis of </a:t>
            </a:r>
            <a:r>
              <a:rPr lang="en-US" sz="2600" b="1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microperforation</a:t>
            </a:r>
            <a:r>
              <a:rPr lang="en-US" sz="26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of the lens capsule)</a:t>
            </a:r>
          </a:p>
          <a:p>
            <a:pPr marL="580644" lvl="2" indent="-342900">
              <a:buClr>
                <a:srgbClr val="93A299"/>
              </a:buClr>
              <a:buFont typeface="Wingdings" pitchFamily="2" charset="2"/>
              <a:buChar char="Ø"/>
            </a:pPr>
            <a:endParaRPr lang="en-US" sz="2600" b="1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0644" lvl="2" indent="-342900">
              <a:buClr>
                <a:srgbClr val="F96A1B"/>
              </a:buClr>
              <a:buFont typeface="Wingdings" pitchFamily="2" charset="2"/>
              <a:buChar char="Ø"/>
            </a:pPr>
            <a:r>
              <a:rPr lang="en-US" sz="26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Presence of toxic </a:t>
            </a:r>
            <a:r>
              <a:rPr lang="en-US" sz="26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debris, oxygen </a:t>
            </a:r>
            <a:r>
              <a:rPr lang="en-US" sz="26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free radicals from inflammation and local ischemia induced by S may damage lens fibers and epithelial cells, leading to lens opacities</a:t>
            </a:r>
          </a:p>
          <a:p>
            <a:pPr marL="580644" lvl="2" indent="-342900">
              <a:buClr>
                <a:srgbClr val="F96A1B"/>
              </a:buClr>
              <a:buFont typeface="Wingdings" pitchFamily="2" charset="2"/>
              <a:buChar char="Ø"/>
            </a:pPr>
            <a:endParaRPr lang="en-US" sz="2600" b="1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0644" lvl="2" indent="-342900">
              <a:buClr>
                <a:srgbClr val="F96A1B"/>
              </a:buClr>
              <a:buFont typeface="Wingdings" pitchFamily="2" charset="2"/>
              <a:buChar char="Ø"/>
            </a:pPr>
            <a:r>
              <a:rPr lang="en-US" sz="26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Mechanism of PSCC induced by corticosteroid use is not  well known, </a:t>
            </a:r>
            <a:r>
              <a:rPr lang="en-US" sz="26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but can be </a:t>
            </a:r>
            <a:r>
              <a:rPr lang="en-US" sz="26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suggested </a:t>
            </a:r>
            <a:r>
              <a:rPr lang="en-US" sz="26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6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related to abnormal cellular metabolism induced by electrolytic  imbalance.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93A299"/>
              </a:buClr>
            </a:pPr>
            <a:endParaRPr lang="en-US" sz="280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45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"/>
            <a:ext cx="9144000" cy="822960"/>
          </a:xfrm>
        </p:spPr>
        <p:txBody>
          <a:bodyPr/>
          <a:lstStyle/>
          <a:p>
            <a:pPr marL="342900" lvl="0" indent="-342900">
              <a:spcBef>
                <a:spcPts val="800"/>
              </a:spcBef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b="1" cap="none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CONTROLO POSTOPERATIVE INFLAMMATIO </a:t>
            </a:r>
            <a:endParaRPr lang="en-US" b="1" cap="none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Help control postoperative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inflammation:</a:t>
            </a:r>
          </a:p>
          <a:p>
            <a:pPr marL="457200" lvl="0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Injection of preservative-free triamcinolone into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57250" lvl="1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AC, vitreous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cavity ,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lvl="1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conjunctival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57250" lvl="1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Sub-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Tenon’s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injection of triamcinolone or other steroids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0" indent="-285750">
              <a:spcBef>
                <a:spcPts val="8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 study:  </a:t>
            </a:r>
          </a:p>
          <a:p>
            <a:pPr marL="114300" lvl="0">
              <a:spcBef>
                <a:spcPts val="8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single AC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injections of triamcinolone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acetonide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gentamicin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some cases, systemic steroids are administered as an intravenous infusion during surgery and are then continued orally in the postoperative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pPr marL="342900" lvl="0" indent="-342900">
              <a:spcBef>
                <a:spcPts val="800"/>
              </a:spcBef>
            </a:pP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800"/>
              </a:spcBef>
            </a:pP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17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97280"/>
            <a:ext cx="4495800" cy="5760720"/>
          </a:xfrm>
        </p:spPr>
        <p:txBody>
          <a:bodyPr/>
          <a:lstStyle/>
          <a:p>
            <a:pPr lvl="0"/>
            <a:r>
              <a:rPr lang="en-US" b="0" dirty="0">
                <a:solidFill>
                  <a:srgbClr val="3256A5"/>
                </a:solidFill>
                <a:latin typeface="MyriadPro-Semibold"/>
              </a:rPr>
              <a:t>Intraoperative Complications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Iris Prolapse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Anterior Capsule Tears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Rupture of the Posterior Capsule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Prolapse of the Vitreous Body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Zonular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Dialysis</a:t>
            </a:r>
            <a:endParaRPr lang="en-US" sz="24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0" dirty="0" smtClean="0">
                <a:solidFill>
                  <a:srgbClr val="3256A5"/>
                </a:solidFill>
                <a:latin typeface="MyriadPro-Semibold"/>
              </a:rPr>
              <a:t>Postoperative Complication </a:t>
            </a:r>
            <a:endParaRPr lang="en-US" b="0" dirty="0">
              <a:solidFill>
                <a:srgbClr val="3256A5"/>
              </a:solidFill>
              <a:latin typeface="MyriadPro-Semibold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Recurrence of inflammation  </a:t>
            </a:r>
            <a:endParaRPr lang="en-US" sz="24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Endothelial damage</a:t>
            </a:r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/>
            <a:endParaRPr lang="en-US" sz="20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endParaRPr lang="en-US" sz="20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97280"/>
            <a:ext cx="4572000" cy="5760720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en-US" sz="2400" b="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Hyphema</a:t>
            </a:r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Fibrous 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membranes (mostly in pars </a:t>
            </a:r>
            <a:r>
              <a:rPr lang="en-US" sz="24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planitis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patients) 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IOP 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</a:t>
            </a:r>
          </a:p>
          <a:p>
            <a:pPr lvl="1">
              <a:buClr>
                <a:srgbClr val="F96A1B"/>
              </a:buClr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Cystoid macular edema (CME)</a:t>
            </a:r>
          </a:p>
          <a:p>
            <a:pPr lvl="1">
              <a:buClr>
                <a:srgbClr val="F96A1B"/>
              </a:buClr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Cyclitic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membrane – phthisis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IOL deposits 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Epiretinal</a:t>
            </a: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membranes, and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Glaucomatous optic nerve damage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n-US" sz="20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V. 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83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152400"/>
            <a:ext cx="7520940" cy="54864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V. Postoperative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ncomplicated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cases is to prescribe prednisolone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or dexamethasone 4/daily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starting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immediately after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surgery and then taper over the following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4–6 weeks.</a:t>
            </a:r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Complicated cases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may additionally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receive systemic steroids started </a:t>
            </a:r>
            <a:r>
              <a:rPr lang="en-US" sz="2800" b="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preoperativelyand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continuing for 2 weeks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with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gradual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tapering over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15 days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the most severe cases,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moderate to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high doses of oral prednisolone (1–1.5 mg/kg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/ day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) and intensive topical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corticosteroid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drops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should be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given and tapered soon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/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  afterward.</a:t>
            </a:r>
            <a:endParaRPr lang="en-US" sz="2800" b="0" dirty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34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800600" cy="5943600"/>
          </a:xfrm>
        </p:spPr>
        <p:txBody>
          <a:bodyPr>
            <a:noAutofit/>
          </a:bodyPr>
          <a:lstStyle/>
          <a:p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1.Selection 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Surgical</a:t>
            </a:r>
          </a:p>
          <a:p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Technique for 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Complicated </a:t>
            </a:r>
            <a:endParaRPr lang="en-US" sz="2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Cataract 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Uveitis, </a:t>
            </a:r>
            <a:r>
              <a:rPr lang="pt-BR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Mauricio </a:t>
            </a:r>
          </a:p>
          <a:p>
            <a:r>
              <a:rPr lang="pt-BR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Miranda</a:t>
            </a:r>
            <a:r>
              <a:rPr lang="pt-BR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Jorge L. Alió</a:t>
            </a:r>
          </a:p>
          <a:p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2.Perioperative 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Medical </a:t>
            </a:r>
            <a:endParaRPr lang="en-US" sz="2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Management, Manfred </a:t>
            </a:r>
            <a:r>
              <a:rPr lang="en-US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Zierhut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Peter </a:t>
            </a:r>
            <a:r>
              <a:rPr lang="en-US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Szurman</a:t>
            </a:r>
            <a:endParaRPr lang="en-US" sz="2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3.Pars 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Plana </a:t>
            </a:r>
            <a:r>
              <a:rPr lang="en-US" sz="22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Lensectomy</a:t>
            </a:r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Emilio </a:t>
            </a:r>
            <a:r>
              <a:rPr lang="en-US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Dodds</a:t>
            </a:r>
            <a:endParaRPr lang="en-US" sz="2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2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Extracapsular</a:t>
            </a:r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</a:p>
          <a:p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Phacoemulsification</a:t>
            </a:r>
            <a:endParaRPr lang="en-US" sz="2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Antoine P. </a:t>
            </a:r>
            <a:r>
              <a:rPr lang="fr-FR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Brézin</a:t>
            </a:r>
            <a:r>
              <a:rPr lang="fr-FR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Dominique </a:t>
            </a:r>
            <a:r>
              <a:rPr lang="fr-FR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Monnet</a:t>
            </a:r>
            <a:endParaRPr lang="fr-FR" sz="2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838200"/>
            <a:ext cx="4648200" cy="6019800"/>
          </a:xfrm>
        </p:spPr>
        <p:txBody>
          <a:bodyPr>
            <a:noAutofit/>
          </a:bodyPr>
          <a:lstStyle/>
          <a:p>
            <a:pPr lvl="0"/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Selection 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Intraocular Lenses:</a:t>
            </a:r>
          </a:p>
          <a:p>
            <a:pPr lvl="0"/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Materials, Contraindications,</a:t>
            </a:r>
          </a:p>
          <a:p>
            <a:pPr lvl="0"/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Implants, </a:t>
            </a:r>
            <a:r>
              <a:rPr lang="en-US" sz="22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Gerd</a:t>
            </a:r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U. </a:t>
            </a:r>
            <a:r>
              <a:rPr lang="en-US" sz="22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Auffarth</a:t>
            </a:r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of Posterior </a:t>
            </a:r>
            <a:r>
              <a:rPr lang="en-US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Synechiae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Peripheral Anterior </a:t>
            </a:r>
            <a:r>
              <a:rPr lang="en-US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Synechiae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en-US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Iridocorneal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Adhesions, and </a:t>
            </a:r>
            <a:r>
              <a:rPr lang="en-US" sz="22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Iridectomy</a:t>
            </a:r>
            <a:endParaRPr lang="en-US" sz="2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Yosuf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El-</a:t>
            </a:r>
            <a:r>
              <a:rPr lang="en-US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Shabrawi</a:t>
            </a:r>
            <a:endParaRPr lang="en-US" sz="2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Complications Post Cataract Surgery</a:t>
            </a:r>
          </a:p>
          <a:p>
            <a:pPr lvl="0"/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Uveitic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Eye, Marie-José  </a:t>
            </a:r>
          </a:p>
          <a:p>
            <a:pPr lvl="0"/>
            <a:r>
              <a:rPr lang="en-US" sz="22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Tassignon</a:t>
            </a:r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Dimitrios</a:t>
            </a:r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Sakellaris</a:t>
            </a:r>
            <a:endParaRPr lang="en-US" sz="2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Cataract Surgery in Childhood </a:t>
            </a:r>
            <a:endParaRPr lang="en-US" sz="2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Uveitis </a:t>
            </a:r>
            <a:r>
              <a:rPr lang="en-US" sz="22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Arnd</a:t>
            </a:r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Heiligenhaus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Carsten</a:t>
            </a:r>
            <a:r>
              <a:rPr lang="en-US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Heinz, </a:t>
            </a:r>
            <a:r>
              <a:rPr lang="en-US" sz="22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Bahram</a:t>
            </a:r>
            <a:r>
              <a:rPr lang="en-US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Bodaghi</a:t>
            </a: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B1C20"/>
                </a:solidFill>
                <a:latin typeface="MinionPro-Regular"/>
              </a:rPr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96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8991600" cy="6781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THANK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76990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II. Preoperative </a:t>
            </a:r>
            <a:r>
              <a:rPr lang="en-US" sz="32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Condition </a:t>
            </a:r>
            <a:r>
              <a:rPr lang="en-US" sz="32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32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Surgical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579849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II. 1. Inflammation</a:t>
            </a:r>
          </a:p>
          <a:p>
            <a:pPr marL="0" indent="0"/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II. 2. Ophthalmic Evaluation </a:t>
            </a:r>
            <a:r>
              <a:rPr lang="en-US" sz="2600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II.3. Management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Associated </a:t>
            </a:r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Glaucoma</a:t>
            </a:r>
            <a:r>
              <a:rPr lang="en-US" sz="2800" dirty="0" smtClean="0">
                <a:solidFill>
                  <a:srgbClr val="1B1C20"/>
                </a:solidFill>
                <a:latin typeface="MyriadPro-Semibold"/>
              </a:rPr>
              <a:t> </a:t>
            </a:r>
          </a:p>
          <a:p>
            <a:pPr marL="0" indent="0"/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II.4. Preoperative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Planning </a:t>
            </a:r>
            <a:endParaRPr lang="en-US" sz="280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80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	II.5. Visual </a:t>
            </a:r>
            <a:r>
              <a:rPr lang="en-US" sz="280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Prognosis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7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marL="342900" lvl="0" indent="-342900">
              <a:spcBef>
                <a:spcPts val="800"/>
              </a:spcBef>
            </a:pPr>
            <a:r>
              <a:rPr lang="en-US" sz="3200" b="1" cap="none" dirty="0" smtClean="0">
                <a:solidFill>
                  <a:srgbClr val="1B1C2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II.1. INFLAMMATION</a:t>
            </a:r>
            <a:endParaRPr lang="en-US" sz="3200" b="1" cap="none" dirty="0">
              <a:solidFill>
                <a:srgbClr val="1B1C2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>
            <a:norm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 importance control 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intraocular inflame  before, during and after 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surgery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Ideal control of inflame is no cells 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flar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AC, no active retinal inflammation and no macular edema.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topical or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periocular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steroids to reduce intraocular inflame for several weeks before surgery. </a:t>
            </a:r>
            <a:endParaRPr lang="en-US" sz="28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Topical (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NSAIDs) may be beneficial to reduce the risk of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postoperative CME</a:t>
            </a:r>
            <a:endParaRPr lang="en-US" sz="28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endParaRPr lang="en-US" sz="2600" dirty="0">
              <a:solidFill>
                <a:srgbClr val="000000"/>
              </a:solidFill>
              <a:latin typeface="MinionPro-Regular"/>
            </a:endParaRPr>
          </a:p>
          <a:p>
            <a:pPr lvl="0"/>
            <a:endParaRPr lang="en-US" sz="2600" dirty="0" smtClean="0">
              <a:solidFill>
                <a:srgbClr val="000000"/>
              </a:solidFill>
              <a:latin typeface="MinionPro-Regular"/>
            </a:endParaRPr>
          </a:p>
          <a:p>
            <a:pPr lvl="0"/>
            <a:endParaRPr lang="en-US" sz="26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4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5240" y="30480"/>
            <a:ext cx="9144000" cy="3579812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Difficulties start from the preoperative control of inflammation to intraoperative problems like poor visibility due to:</a:t>
            </a:r>
          </a:p>
          <a:p>
            <a:pPr lvl="3">
              <a:buClr>
                <a:srgbClr val="F96A1B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Band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keratopathy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buClr>
                <a:srgbClr val="F96A1B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Small pupils</a:t>
            </a:r>
          </a:p>
          <a:p>
            <a:pPr lvl="3">
              <a:buClr>
                <a:srgbClr val="F96A1B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synechia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buClr>
                <a:srgbClr val="F96A1B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Pupillary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membranes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buClr>
                <a:srgbClr val="F96A1B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bnormal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iris vessels</a:t>
            </a:r>
          </a:p>
          <a:p>
            <a:pPr lvl="3">
              <a:buClr>
                <a:srgbClr val="F96A1B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Anterior capsules </a:t>
            </a:r>
          </a:p>
          <a:p>
            <a:pPr lvl="3">
              <a:buClr>
                <a:srgbClr val="F96A1B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secondary glaucoma,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65250"/>
            <a:ext cx="30480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297180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124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41788"/>
            <a:ext cx="3048000" cy="2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11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240"/>
            <a:ext cx="9144000" cy="746760"/>
          </a:xfrm>
        </p:spPr>
        <p:txBody>
          <a:bodyPr/>
          <a:lstStyle/>
          <a:p>
            <a:r>
              <a:rPr lang="en-US" sz="32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Inflammation </a:t>
            </a:r>
            <a:r>
              <a:rPr lang="en-US" sz="32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Continue…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>
            <a:normAutofit/>
          </a:bodyPr>
          <a:lstStyle/>
          <a:p>
            <a:pPr marL="0" indent="0"/>
            <a:r>
              <a:rPr lang="en-US" sz="32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IOI, may </a:t>
            </a:r>
            <a:r>
              <a:rPr lang="en-US" sz="32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associated </a:t>
            </a:r>
            <a:r>
              <a:rPr lang="en-US" sz="32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32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32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normal, or </a:t>
            </a:r>
            <a:r>
              <a:rPr lang="en-US" sz="32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↓ IOP, </a:t>
            </a:r>
            <a:r>
              <a:rPr lang="en-US" sz="32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pPr marL="0" indent="0"/>
            <a:r>
              <a:rPr lang="en-US" sz="32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depending </a:t>
            </a:r>
            <a:r>
              <a:rPr lang="en-US" sz="32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32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severity of the inflammation, deposits </a:t>
            </a:r>
            <a:r>
              <a:rPr lang="en-US" sz="32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32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trabecular meshwork, and the damage to the </a:t>
            </a:r>
            <a:r>
              <a:rPr lang="en-US" sz="3200" b="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ciliary</a:t>
            </a:r>
            <a:r>
              <a:rPr lang="en-US" sz="32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body: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Proper control of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IOP is recommended 2–3 weeks prior to surgery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For low IOP, the appearance of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fibrinoid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reaction during or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immediately after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surgery may be treated by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ICI  of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500–700 units of streptokinase or 10–25 </a:t>
            </a:r>
            <a:r>
              <a:rPr lang="en-US" sz="2800" b="0" dirty="0" err="1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μg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recombinant tissue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plasminogen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activator.</a:t>
            </a:r>
          </a:p>
          <a:p>
            <a:r>
              <a:rPr lang="en-US" b="0" dirty="0">
                <a:solidFill>
                  <a:srgbClr val="1B1C20"/>
                </a:solidFill>
                <a:latin typeface="MinionPro-Regular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8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II.2. Ophthalmic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ophthalmic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examination,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help us decide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visual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visual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loss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attributed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cataract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visual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outcome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surgery: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4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S/L Evaluation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such as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A/ or PS, presence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fibtinous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hypotony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shallowing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 flare in AC and KPs.</a:t>
            </a:r>
          </a:p>
          <a:p>
            <a:pPr lvl="2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systemic examination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laboratory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evaluation (associated pathologies in patients with history of uveitis)</a:t>
            </a:r>
          </a:p>
          <a:p>
            <a:pPr lvl="2">
              <a:buFont typeface="Wingdings" pitchFamily="2" charset="2"/>
              <a:buChar char="Ø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ptical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coherence tomography (OCT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), for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macular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edema , also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detect macular atrophy,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epiretinal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membranes and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vitreomacular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traction)</a:t>
            </a:r>
          </a:p>
          <a:p>
            <a:pPr lvl="2">
              <a:buFont typeface="Wingdings" pitchFamily="2" charset="2"/>
              <a:buChar char="Ø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B-scan, posterior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segment for vitreous opacities, retinal detachment and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choroidal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thickening/detachment.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2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II.3. Management </a:t>
            </a:r>
            <a:r>
              <a:rPr lang="en-US" sz="3200" b="1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Associated </a:t>
            </a:r>
            <a:r>
              <a:rPr lang="en-US" sz="3200" b="1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Glaucoma(G)  </a:t>
            </a:r>
            <a:r>
              <a:rPr lang="en-US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. . .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en-US" sz="280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associated with uveitis is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serious  complications of IOI,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and patients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respond poorly to surgery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rimary importance to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assess the severity of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inflammation and the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etiology of the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uveitis,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need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Mx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includes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Rx of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underlying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inflammation and of the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glaucoma itself.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Special considerations of corticosteroids are the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cause of the high IOP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Drug therapy is the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first step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  <a:r>
              <a:rPr lang="en-US" sz="2800" b="0" dirty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0" dirty="0" err="1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uveitic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1B1C20"/>
                </a:solidFill>
                <a:latin typeface="Times New Roman" pitchFamily="18" charset="0"/>
                <a:cs typeface="Times New Roman" pitchFamily="18" charset="0"/>
              </a:rPr>
              <a:t>glaucoma prior surgery. </a:t>
            </a:r>
            <a:endParaRPr lang="en-US" sz="2800" b="0" dirty="0" smtClean="0">
              <a:solidFill>
                <a:srgbClr val="1B1C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14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5085</TotalTime>
  <Words>1839</Words>
  <Application>Microsoft Office PowerPoint</Application>
  <PresentationFormat>On-screen Show (4:3)</PresentationFormat>
  <Paragraphs>333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Angles</vt:lpstr>
      <vt:lpstr>Cataract Surgery with            Chronic  Uveitis                Prepare by Hang Vra, md   </vt:lpstr>
      <vt:lpstr>Cataract Surgery with  Chronic  Uveitis </vt:lpstr>
      <vt:lpstr>I-Introduction</vt:lpstr>
      <vt:lpstr>II. Preoperative Condition  for Surgical </vt:lpstr>
      <vt:lpstr>II.1. INFLAMMATION</vt:lpstr>
      <vt:lpstr>PowerPoint Presentation</vt:lpstr>
      <vt:lpstr>Inflammation Continue… </vt:lpstr>
      <vt:lpstr>II.2. Ophthalmic examination</vt:lpstr>
      <vt:lpstr>II.3. Management of Associated Glaucoma(G)  . . . .</vt:lpstr>
      <vt:lpstr>II.4.Preoperative  Planning (PP)</vt:lpstr>
      <vt:lpstr>guidelines for patient preparation</vt:lpstr>
      <vt:lpstr>II.5. Visual Prognosis</vt:lpstr>
      <vt:lpstr>III. Surgical Planning </vt:lpstr>
      <vt:lpstr>III.1. PATIENT PREPARATION</vt:lpstr>
      <vt:lpstr>III.1.1. Algorithm Decision for Cataract in         Uveitis</vt:lpstr>
      <vt:lpstr>PowerPoint Presentation</vt:lpstr>
      <vt:lpstr>PowerPoint Presentation</vt:lpstr>
      <vt:lpstr>PowerPoint Presentation</vt:lpstr>
      <vt:lpstr>Uncomplicated Cases</vt:lpstr>
      <vt:lpstr>III.2. SURGICAL PROCEDURE </vt:lpstr>
      <vt:lpstr>III.3. Choice of Intraocular Lens</vt:lpstr>
      <vt:lpstr>Hydrophilic Acrylate IOLs and Uveitis</vt:lpstr>
      <vt:lpstr>Hydrophobic Acrylate IOLs and Uveitis</vt:lpstr>
      <vt:lpstr>Hydrophobic Silicone IOLs and Uveitis</vt:lpstr>
      <vt:lpstr>PMMA IOLs and Uveitis</vt:lpstr>
      <vt:lpstr>PowerPoint Presentation</vt:lpstr>
      <vt:lpstr>III.4. Intraoperative MANAGEMENTS</vt:lpstr>
      <vt:lpstr>PowerPoint Presentation</vt:lpstr>
      <vt:lpstr>PowerPoint Presentation</vt:lpstr>
      <vt:lpstr>IV. CONTROLO POSTOPERATIVE INFLAMMATIO </vt:lpstr>
      <vt:lpstr>V. Complications</vt:lpstr>
      <vt:lpstr>V. Postoperative Follow-up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Cataract Surgery in Uveitis</dc:title>
  <dc:creator>USER</dc:creator>
  <cp:lastModifiedBy>USER</cp:lastModifiedBy>
  <cp:revision>172</cp:revision>
  <dcterms:created xsi:type="dcterms:W3CDTF">2014-11-05T01:12:32Z</dcterms:created>
  <dcterms:modified xsi:type="dcterms:W3CDTF">2014-12-04T14:05:46Z</dcterms:modified>
</cp:coreProperties>
</file>